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33CC"/>
    <a:srgbClr val="FF0066"/>
    <a:srgbClr val="CC0000"/>
    <a:srgbClr val="CBFCC0"/>
    <a:srgbClr val="F1E3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showGuides="1">
      <p:cViewPr>
        <p:scale>
          <a:sx n="100" d="100"/>
          <a:sy n="100" d="100"/>
        </p:scale>
        <p:origin x="84" y="-1122"/>
      </p:cViewPr>
      <p:guideLst/>
    </p:cSldViewPr>
  </p:slideViewPr>
  <p:notesTextViewPr>
    <p:cViewPr>
      <p:scale>
        <a:sx n="1" d="1"/>
        <a:sy n="1" d="1"/>
      </p:scale>
      <p:origin x="0" y="0"/>
    </p:cViewPr>
  </p:notesTextViewPr>
  <p:gridSpacing cx="46800" cy="46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07739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08819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 userDrawn="1">
          <p15:clr>
            <a:srgbClr val="F26B43"/>
          </p15:clr>
        </p15:guide>
        <p15:guide id="2" pos="68" userDrawn="1">
          <p15:clr>
            <a:srgbClr val="F26B43"/>
          </p15:clr>
        </p15:guide>
        <p15:guide id="3" pos="4694" userDrawn="1">
          <p15:clr>
            <a:srgbClr val="F26B43"/>
          </p15:clr>
        </p15:guide>
        <p15:guide id="4" orient="horz" pos="66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正方形/長方形 46">
            <a:extLst>
              <a:ext uri="{FF2B5EF4-FFF2-40B4-BE49-F238E27FC236}">
                <a16:creationId xmlns:a16="http://schemas.microsoft.com/office/drawing/2014/main" id="{390AD592-DE6E-4658-9945-AAB3859255ED}"/>
              </a:ext>
            </a:extLst>
          </p:cNvPr>
          <p:cNvSpPr/>
          <p:nvPr/>
        </p:nvSpPr>
        <p:spPr>
          <a:xfrm>
            <a:off x="152400" y="8254656"/>
            <a:ext cx="7092602" cy="143799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481C11AD-338F-451E-BFDE-5DE8EE17901A}"/>
              </a:ext>
            </a:extLst>
          </p:cNvPr>
          <p:cNvSpPr/>
          <p:nvPr/>
        </p:nvSpPr>
        <p:spPr>
          <a:xfrm>
            <a:off x="688606" y="3514394"/>
            <a:ext cx="2896349" cy="1448934"/>
          </a:xfrm>
          <a:prstGeom prst="roundRect">
            <a:avLst/>
          </a:prstGeom>
          <a:solidFill>
            <a:srgbClr val="CBFC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Straight Connector 7">
            <a:extLst>
              <a:ext uri="{FF2B5EF4-FFF2-40B4-BE49-F238E27FC236}">
                <a16:creationId xmlns:a16="http://schemas.microsoft.com/office/drawing/2014/main" id="{E4ABD1E3-51A0-4927-9D30-4D6BFD37E3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46589" y="2678994"/>
            <a:ext cx="5053135" cy="0"/>
          </a:xfrm>
          <a:prstGeom prst="line">
            <a:avLst/>
          </a:prstGeom>
          <a:ln w="19050">
            <a:solidFill>
              <a:srgbClr val="FFAD9A"/>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5E0B6189-E717-41FB-B144-5C8C86F35DBE}"/>
              </a:ext>
            </a:extLst>
          </p:cNvPr>
          <p:cNvSpPr/>
          <p:nvPr/>
        </p:nvSpPr>
        <p:spPr>
          <a:xfrm>
            <a:off x="2141693" y="999159"/>
            <a:ext cx="3774438" cy="398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85C50C73-8D8A-409B-B513-3562470A47E7}"/>
              </a:ext>
            </a:extLst>
          </p:cNvPr>
          <p:cNvSpPr txBox="1"/>
          <p:nvPr/>
        </p:nvSpPr>
        <p:spPr>
          <a:xfrm>
            <a:off x="-6681" y="-5657"/>
            <a:ext cx="7559674" cy="1261884"/>
          </a:xfrm>
          <a:prstGeom prst="rect">
            <a:avLst/>
          </a:prstGeom>
          <a:solidFill>
            <a:srgbClr val="FF3399"/>
          </a:solidFill>
          <a:ln w="19050">
            <a:solidFill>
              <a:srgbClr val="FF0066"/>
            </a:solidFill>
          </a:ln>
        </p:spPr>
        <p:txBody>
          <a:bodyPr wrap="square" rtlCol="0">
            <a:spAutoFit/>
          </a:bodyPr>
          <a:lstStyle/>
          <a:p>
            <a:pPr algn="ctr"/>
            <a:endParaRPr kumimoji="1" lang="en-US" altLang="ja-JP" sz="1050" b="1" dirty="0">
              <a:solidFill>
                <a:schemeClr val="bg1"/>
              </a:solidFill>
              <a:highlight>
                <a:srgbClr val="FF3399"/>
              </a:highlight>
            </a:endParaRPr>
          </a:p>
          <a:p>
            <a:pPr algn="ctr"/>
            <a:r>
              <a:rPr kumimoji="1" lang="ja-JP" altLang="en-US" sz="3200" b="1" dirty="0">
                <a:solidFill>
                  <a:schemeClr val="bg1"/>
                </a:solidFill>
                <a:highlight>
                  <a:srgbClr val="FF3399"/>
                </a:highlight>
              </a:rPr>
              <a:t>お母さんと子どもが</a:t>
            </a:r>
            <a:endParaRPr kumimoji="1" lang="en-US" altLang="ja-JP" sz="3200" b="1" dirty="0">
              <a:solidFill>
                <a:schemeClr val="bg1"/>
              </a:solidFill>
              <a:highlight>
                <a:srgbClr val="FF3399"/>
              </a:highlight>
            </a:endParaRPr>
          </a:p>
          <a:p>
            <a:pPr algn="ctr"/>
            <a:r>
              <a:rPr kumimoji="1" lang="ja-JP" altLang="en-US" sz="3200" b="1" dirty="0">
                <a:solidFill>
                  <a:schemeClr val="bg1"/>
                </a:solidFill>
                <a:highlight>
                  <a:srgbClr val="FF3399"/>
                </a:highlight>
              </a:rPr>
              <a:t>笑顔になる会</a:t>
            </a:r>
            <a:endParaRPr kumimoji="1" lang="en-US" altLang="ja-JP" sz="3200" b="1" dirty="0">
              <a:solidFill>
                <a:schemeClr val="bg1"/>
              </a:solidFill>
              <a:highlight>
                <a:srgbClr val="FF3399"/>
              </a:highlight>
            </a:endParaRPr>
          </a:p>
        </p:txBody>
      </p:sp>
      <p:sp>
        <p:nvSpPr>
          <p:cNvPr id="11" name="テキスト ボックス 10">
            <a:extLst>
              <a:ext uri="{FF2B5EF4-FFF2-40B4-BE49-F238E27FC236}">
                <a16:creationId xmlns:a16="http://schemas.microsoft.com/office/drawing/2014/main" id="{CB2C516F-A775-4B54-AFC2-9E4A11A66AF5}"/>
              </a:ext>
            </a:extLst>
          </p:cNvPr>
          <p:cNvSpPr txBox="1"/>
          <p:nvPr/>
        </p:nvSpPr>
        <p:spPr>
          <a:xfrm>
            <a:off x="813213" y="3560214"/>
            <a:ext cx="3026919" cy="1561966"/>
          </a:xfrm>
          <a:prstGeom prst="rect">
            <a:avLst/>
          </a:prstGeom>
          <a:noFill/>
          <a:ln>
            <a:noFill/>
          </a:ln>
        </p:spPr>
        <p:txBody>
          <a:bodyPr wrap="square" rtlCol="0">
            <a:spAutoFit/>
          </a:bodyPr>
          <a:lstStyle/>
          <a:p>
            <a:pPr algn="ctr"/>
            <a:r>
              <a:rPr kumimoji="1" lang="ja-JP" altLang="en-US" sz="1400" b="1" dirty="0"/>
              <a:t>～不登校について～</a:t>
            </a:r>
            <a:endParaRPr kumimoji="1" lang="en-US" altLang="ja-JP" sz="1400" b="1" dirty="0"/>
          </a:p>
          <a:p>
            <a:pPr algn="ctr"/>
            <a:endParaRPr kumimoji="1" lang="en-US" altLang="ja-JP" sz="900" b="1" dirty="0"/>
          </a:p>
          <a:p>
            <a:r>
              <a:rPr kumimoji="1" lang="ja-JP" altLang="en-US" sz="1000" b="1" dirty="0"/>
              <a:t>➊「幼稚園・学校に行きたくない」</a:t>
            </a:r>
            <a:br>
              <a:rPr kumimoji="1" lang="en-US" altLang="ja-JP" sz="1000" b="1" dirty="0"/>
            </a:br>
            <a:r>
              <a:rPr kumimoji="1" lang="ja-JP" altLang="en-US" sz="1000" b="1" dirty="0"/>
              <a:t>　　言われたその日からできること</a:t>
            </a:r>
            <a:br>
              <a:rPr kumimoji="1" lang="en-US" altLang="ja-JP" sz="1000" b="1" dirty="0"/>
            </a:br>
            <a:r>
              <a:rPr kumimoji="1" lang="ja-JP" altLang="en-US" sz="1000" b="1" dirty="0"/>
              <a:t>　　</a:t>
            </a:r>
            <a:r>
              <a:rPr kumimoji="1" lang="en-US" altLang="ja-JP" sz="1100" b="1" dirty="0"/>
              <a:t>2</a:t>
            </a:r>
            <a:r>
              <a:rPr kumimoji="1" lang="ja-JP" altLang="en-US" sz="1100" b="1" dirty="0"/>
              <a:t>月</a:t>
            </a:r>
            <a:r>
              <a:rPr kumimoji="1" lang="en-US" altLang="ja-JP" sz="1100" b="1" dirty="0"/>
              <a:t>2</a:t>
            </a:r>
            <a:r>
              <a:rPr kumimoji="1" lang="ja-JP" altLang="en-US" sz="1100" b="1" dirty="0"/>
              <a:t>日（日</a:t>
            </a:r>
            <a:r>
              <a:rPr kumimoji="1" lang="ja-JP" altLang="en-US" sz="1000" b="1" dirty="0"/>
              <a:t>）</a:t>
            </a:r>
            <a:endParaRPr kumimoji="1" lang="en-US" altLang="ja-JP" sz="1000" b="1" dirty="0"/>
          </a:p>
          <a:p>
            <a:br>
              <a:rPr kumimoji="1" lang="en-US" altLang="ja-JP" sz="1000" b="1" dirty="0"/>
            </a:br>
            <a:r>
              <a:rPr kumimoji="1" lang="ja-JP" altLang="en-US" sz="1000" b="1" dirty="0"/>
              <a:t>❷不登校が続いた時、親ができること</a:t>
            </a:r>
            <a:br>
              <a:rPr kumimoji="1" lang="en-US" altLang="ja-JP" sz="1000" b="1" dirty="0"/>
            </a:br>
            <a:r>
              <a:rPr kumimoji="1" lang="ja-JP" altLang="en-US" sz="1000" b="1" dirty="0"/>
              <a:t>　　</a:t>
            </a:r>
            <a:r>
              <a:rPr kumimoji="1" lang="en-US" altLang="ja-JP" sz="1100" b="1" dirty="0"/>
              <a:t>2</a:t>
            </a:r>
            <a:r>
              <a:rPr kumimoji="1" lang="ja-JP" altLang="en-US" sz="1100" b="1" dirty="0"/>
              <a:t>月</a:t>
            </a:r>
            <a:r>
              <a:rPr kumimoji="1" lang="en-US" altLang="ja-JP" sz="1100" b="1" dirty="0"/>
              <a:t>6</a:t>
            </a:r>
            <a:r>
              <a:rPr kumimoji="1" lang="ja-JP" altLang="en-US" sz="1100" b="1" dirty="0"/>
              <a:t>日（木）</a:t>
            </a:r>
            <a:br>
              <a:rPr kumimoji="1" lang="en-US" altLang="ja-JP" sz="1200" b="1" dirty="0"/>
            </a:br>
            <a:endParaRPr kumimoji="1" lang="en-US" altLang="ja-JP" sz="1050" dirty="0"/>
          </a:p>
        </p:txBody>
      </p:sp>
      <p:sp>
        <p:nvSpPr>
          <p:cNvPr id="13" name="正方形/長方形 12">
            <a:extLst>
              <a:ext uri="{FF2B5EF4-FFF2-40B4-BE49-F238E27FC236}">
                <a16:creationId xmlns:a16="http://schemas.microsoft.com/office/drawing/2014/main" id="{E1F736B6-6657-4C99-B9E9-F73A543C492F}"/>
              </a:ext>
            </a:extLst>
          </p:cNvPr>
          <p:cNvSpPr/>
          <p:nvPr/>
        </p:nvSpPr>
        <p:spPr>
          <a:xfrm>
            <a:off x="23374" y="9730909"/>
            <a:ext cx="7552993" cy="977059"/>
          </a:xfrm>
          <a:prstGeom prst="rect">
            <a:avLst/>
          </a:prstGeom>
          <a:solidFill>
            <a:srgbClr val="F1E3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613D343F-BC3C-41BA-95B0-C562F8051D82}"/>
              </a:ext>
            </a:extLst>
          </p:cNvPr>
          <p:cNvSpPr txBox="1"/>
          <p:nvPr/>
        </p:nvSpPr>
        <p:spPr>
          <a:xfrm>
            <a:off x="997420" y="6654218"/>
            <a:ext cx="5604899" cy="861774"/>
          </a:xfrm>
          <a:custGeom>
            <a:avLst/>
            <a:gdLst>
              <a:gd name="connsiteX0" fmla="*/ 0 w 5604899"/>
              <a:gd name="connsiteY0" fmla="*/ 0 h 861774"/>
              <a:gd name="connsiteX1" fmla="*/ 454620 w 5604899"/>
              <a:gd name="connsiteY1" fmla="*/ 0 h 861774"/>
              <a:gd name="connsiteX2" fmla="*/ 1133435 w 5604899"/>
              <a:gd name="connsiteY2" fmla="*/ 0 h 861774"/>
              <a:gd name="connsiteX3" fmla="*/ 1588055 w 5604899"/>
              <a:gd name="connsiteY3" fmla="*/ 0 h 861774"/>
              <a:gd name="connsiteX4" fmla="*/ 2266870 w 5604899"/>
              <a:gd name="connsiteY4" fmla="*/ 0 h 861774"/>
              <a:gd name="connsiteX5" fmla="*/ 2777539 w 5604899"/>
              <a:gd name="connsiteY5" fmla="*/ 0 h 861774"/>
              <a:gd name="connsiteX6" fmla="*/ 3400305 w 5604899"/>
              <a:gd name="connsiteY6" fmla="*/ 0 h 861774"/>
              <a:gd name="connsiteX7" fmla="*/ 4135170 w 5604899"/>
              <a:gd name="connsiteY7" fmla="*/ 0 h 861774"/>
              <a:gd name="connsiteX8" fmla="*/ 4870034 w 5604899"/>
              <a:gd name="connsiteY8" fmla="*/ 0 h 861774"/>
              <a:gd name="connsiteX9" fmla="*/ 5604899 w 5604899"/>
              <a:gd name="connsiteY9" fmla="*/ 0 h 861774"/>
              <a:gd name="connsiteX10" fmla="*/ 5604899 w 5604899"/>
              <a:gd name="connsiteY10" fmla="*/ 439505 h 861774"/>
              <a:gd name="connsiteX11" fmla="*/ 5604899 w 5604899"/>
              <a:gd name="connsiteY11" fmla="*/ 861774 h 861774"/>
              <a:gd name="connsiteX12" fmla="*/ 5150279 w 5604899"/>
              <a:gd name="connsiteY12" fmla="*/ 861774 h 861774"/>
              <a:gd name="connsiteX13" fmla="*/ 4471464 w 5604899"/>
              <a:gd name="connsiteY13" fmla="*/ 861774 h 861774"/>
              <a:gd name="connsiteX14" fmla="*/ 3736599 w 5604899"/>
              <a:gd name="connsiteY14" fmla="*/ 861774 h 861774"/>
              <a:gd name="connsiteX15" fmla="*/ 3225931 w 5604899"/>
              <a:gd name="connsiteY15" fmla="*/ 861774 h 861774"/>
              <a:gd name="connsiteX16" fmla="*/ 2715262 w 5604899"/>
              <a:gd name="connsiteY16" fmla="*/ 861774 h 861774"/>
              <a:gd name="connsiteX17" fmla="*/ 2260643 w 5604899"/>
              <a:gd name="connsiteY17" fmla="*/ 861774 h 861774"/>
              <a:gd name="connsiteX18" fmla="*/ 1806023 w 5604899"/>
              <a:gd name="connsiteY18" fmla="*/ 861774 h 861774"/>
              <a:gd name="connsiteX19" fmla="*/ 1183256 w 5604899"/>
              <a:gd name="connsiteY19" fmla="*/ 861774 h 861774"/>
              <a:gd name="connsiteX20" fmla="*/ 0 w 5604899"/>
              <a:gd name="connsiteY20" fmla="*/ 861774 h 861774"/>
              <a:gd name="connsiteX21" fmla="*/ 0 w 5604899"/>
              <a:gd name="connsiteY21" fmla="*/ 439505 h 861774"/>
              <a:gd name="connsiteX22" fmla="*/ 0 w 5604899"/>
              <a:gd name="connsiteY22"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604899" h="861774" extrusionOk="0">
                <a:moveTo>
                  <a:pt x="0" y="0"/>
                </a:moveTo>
                <a:cubicBezTo>
                  <a:pt x="132928" y="5994"/>
                  <a:pt x="363069" y="13574"/>
                  <a:pt x="454620" y="0"/>
                </a:cubicBezTo>
                <a:cubicBezTo>
                  <a:pt x="546171" y="-13574"/>
                  <a:pt x="856980" y="1299"/>
                  <a:pt x="1133435" y="0"/>
                </a:cubicBezTo>
                <a:cubicBezTo>
                  <a:pt x="1409890" y="-1299"/>
                  <a:pt x="1396258" y="15471"/>
                  <a:pt x="1588055" y="0"/>
                </a:cubicBezTo>
                <a:cubicBezTo>
                  <a:pt x="1779852" y="-15471"/>
                  <a:pt x="1984414" y="-11020"/>
                  <a:pt x="2266870" y="0"/>
                </a:cubicBezTo>
                <a:cubicBezTo>
                  <a:pt x="2549326" y="11020"/>
                  <a:pt x="2581110" y="5446"/>
                  <a:pt x="2777539" y="0"/>
                </a:cubicBezTo>
                <a:cubicBezTo>
                  <a:pt x="2973968" y="-5446"/>
                  <a:pt x="3191599" y="-2574"/>
                  <a:pt x="3400305" y="0"/>
                </a:cubicBezTo>
                <a:cubicBezTo>
                  <a:pt x="3609011" y="2574"/>
                  <a:pt x="3930096" y="17758"/>
                  <a:pt x="4135170" y="0"/>
                </a:cubicBezTo>
                <a:cubicBezTo>
                  <a:pt x="4340244" y="-17758"/>
                  <a:pt x="4711911" y="9694"/>
                  <a:pt x="4870034" y="0"/>
                </a:cubicBezTo>
                <a:cubicBezTo>
                  <a:pt x="5028157" y="-9694"/>
                  <a:pt x="5298744" y="29474"/>
                  <a:pt x="5604899" y="0"/>
                </a:cubicBezTo>
                <a:cubicBezTo>
                  <a:pt x="5587558" y="103972"/>
                  <a:pt x="5585482" y="294231"/>
                  <a:pt x="5604899" y="439505"/>
                </a:cubicBezTo>
                <a:cubicBezTo>
                  <a:pt x="5624316" y="584780"/>
                  <a:pt x="5583863" y="691968"/>
                  <a:pt x="5604899" y="861774"/>
                </a:cubicBezTo>
                <a:cubicBezTo>
                  <a:pt x="5380664" y="846332"/>
                  <a:pt x="5267515" y="870133"/>
                  <a:pt x="5150279" y="861774"/>
                </a:cubicBezTo>
                <a:cubicBezTo>
                  <a:pt x="5033043" y="853415"/>
                  <a:pt x="4741846" y="883147"/>
                  <a:pt x="4471464" y="861774"/>
                </a:cubicBezTo>
                <a:cubicBezTo>
                  <a:pt x="4201082" y="840401"/>
                  <a:pt x="4070869" y="856085"/>
                  <a:pt x="3736599" y="861774"/>
                </a:cubicBezTo>
                <a:cubicBezTo>
                  <a:pt x="3402329" y="867463"/>
                  <a:pt x="3414314" y="836654"/>
                  <a:pt x="3225931" y="861774"/>
                </a:cubicBezTo>
                <a:cubicBezTo>
                  <a:pt x="3037548" y="886894"/>
                  <a:pt x="2954212" y="860942"/>
                  <a:pt x="2715262" y="861774"/>
                </a:cubicBezTo>
                <a:cubicBezTo>
                  <a:pt x="2476312" y="862606"/>
                  <a:pt x="2457611" y="872454"/>
                  <a:pt x="2260643" y="861774"/>
                </a:cubicBezTo>
                <a:cubicBezTo>
                  <a:pt x="2063675" y="851094"/>
                  <a:pt x="1926629" y="849584"/>
                  <a:pt x="1806023" y="861774"/>
                </a:cubicBezTo>
                <a:cubicBezTo>
                  <a:pt x="1685417" y="873964"/>
                  <a:pt x="1370566" y="872158"/>
                  <a:pt x="1183256" y="861774"/>
                </a:cubicBezTo>
                <a:cubicBezTo>
                  <a:pt x="995946" y="851390"/>
                  <a:pt x="277152" y="819834"/>
                  <a:pt x="0" y="861774"/>
                </a:cubicBezTo>
                <a:cubicBezTo>
                  <a:pt x="-11433" y="675018"/>
                  <a:pt x="17183" y="554041"/>
                  <a:pt x="0" y="439505"/>
                </a:cubicBezTo>
                <a:cubicBezTo>
                  <a:pt x="-17183" y="324969"/>
                  <a:pt x="-21635" y="133522"/>
                  <a:pt x="0" y="0"/>
                </a:cubicBezTo>
                <a:close/>
              </a:path>
            </a:pathLst>
          </a:custGeom>
          <a:noFill/>
          <a:ln w="28575">
            <a:solidFill>
              <a:srgbClr val="CC0000"/>
            </a:solidFill>
            <a:prstDash val="sysDash"/>
            <a:extLst>
              <a:ext uri="{C807C97D-BFC1-408E-A445-0C87EB9F89A2}">
                <ask:lineSketchStyleProps xmlns:ask="http://schemas.microsoft.com/office/drawing/2018/sketchyshapes" sd="2601873410">
                  <a:prstGeom prst="rect">
                    <a:avLst/>
                  </a:prstGeom>
                  <ask:type>
                    <ask:lineSketchFreehand/>
                  </ask:type>
                </ask:lineSketchStyleProps>
              </a:ext>
            </a:extLst>
          </a:ln>
        </p:spPr>
        <p:txBody>
          <a:bodyPr wrap="square" rtlCol="0">
            <a:spAutoFit/>
          </a:bodyPr>
          <a:lstStyle/>
          <a:p>
            <a:r>
              <a:rPr kumimoji="1" lang="ja-JP" altLang="en-US" sz="1400" dirty="0">
                <a:solidFill>
                  <a:srgbClr val="00B050"/>
                </a:solidFill>
              </a:rPr>
              <a:t>▶</a:t>
            </a:r>
            <a:r>
              <a:rPr kumimoji="1" lang="ja-JP" altLang="en-US" sz="1200" dirty="0"/>
              <a:t>タイムテーブル　</a:t>
            </a:r>
            <a:r>
              <a:rPr kumimoji="1" lang="en-US" altLang="ja-JP" sz="1200" dirty="0"/>
              <a:t>10:30</a:t>
            </a:r>
            <a:r>
              <a:rPr kumimoji="1" lang="ja-JP" altLang="en-US" sz="1200" dirty="0"/>
              <a:t>～</a:t>
            </a:r>
            <a:r>
              <a:rPr kumimoji="1" lang="en-US" altLang="ja-JP" sz="1200" dirty="0"/>
              <a:t>11:30</a:t>
            </a:r>
            <a:r>
              <a:rPr kumimoji="1" lang="ja-JP" altLang="en-US" sz="1200" dirty="0"/>
              <a:t>　講座</a:t>
            </a:r>
            <a:endParaRPr kumimoji="1" lang="en-US" altLang="ja-JP" sz="1200" dirty="0"/>
          </a:p>
          <a:p>
            <a:r>
              <a:rPr kumimoji="1" lang="ja-JP" altLang="en-US" sz="1200" dirty="0"/>
              <a:t>　　　　　　　　　</a:t>
            </a:r>
            <a:r>
              <a:rPr kumimoji="1" lang="en-US" altLang="ja-JP" sz="1200" dirty="0"/>
              <a:t>11:30</a:t>
            </a:r>
            <a:r>
              <a:rPr kumimoji="1" lang="ja-JP" altLang="en-US" sz="1200" dirty="0"/>
              <a:t>～</a:t>
            </a:r>
            <a:r>
              <a:rPr kumimoji="1" lang="en-US" altLang="ja-JP" sz="1200" dirty="0"/>
              <a:t>12:00</a:t>
            </a:r>
            <a:r>
              <a:rPr kumimoji="1" lang="ja-JP" altLang="en-US" sz="1200" dirty="0"/>
              <a:t>　質疑応答</a:t>
            </a:r>
            <a:endParaRPr kumimoji="1" lang="en-US" altLang="ja-JP" sz="1200" dirty="0"/>
          </a:p>
          <a:p>
            <a:r>
              <a:rPr kumimoji="1" lang="ja-JP" altLang="en-US" sz="1200" dirty="0">
                <a:solidFill>
                  <a:srgbClr val="00B050"/>
                </a:solidFill>
              </a:rPr>
              <a:t>▶</a:t>
            </a:r>
            <a:r>
              <a:rPr kumimoji="1" lang="ja-JP" altLang="en-US" sz="1200" dirty="0"/>
              <a:t>参加料：　　　　</a:t>
            </a:r>
            <a:r>
              <a:rPr kumimoji="1" lang="en-US" altLang="ja-JP" sz="1200" dirty="0"/>
              <a:t>1,650</a:t>
            </a:r>
            <a:r>
              <a:rPr kumimoji="1" lang="ja-JP" altLang="en-US" sz="1200" dirty="0"/>
              <a:t>円　　　</a:t>
            </a:r>
            <a:r>
              <a:rPr kumimoji="1" lang="ja-JP" altLang="en-US" sz="800" dirty="0"/>
              <a:t>（フィジカルパーク東北沢教室の会員様割引あり）</a:t>
            </a:r>
            <a:endParaRPr kumimoji="1" lang="en-US" altLang="ja-JP" sz="1050" dirty="0"/>
          </a:p>
          <a:p>
            <a:r>
              <a:rPr kumimoji="1" lang="ja-JP" altLang="en-US" sz="1200" dirty="0">
                <a:solidFill>
                  <a:srgbClr val="00B050"/>
                </a:solidFill>
              </a:rPr>
              <a:t>▶</a:t>
            </a:r>
            <a:r>
              <a:rPr kumimoji="1" lang="ja-JP" altLang="en-US" sz="1200" dirty="0"/>
              <a:t>申込方法　メールにてお申し込ください</a:t>
            </a:r>
          </a:p>
        </p:txBody>
      </p:sp>
      <p:sp>
        <p:nvSpPr>
          <p:cNvPr id="30" name="四角形: 角を丸くする 29">
            <a:extLst>
              <a:ext uri="{FF2B5EF4-FFF2-40B4-BE49-F238E27FC236}">
                <a16:creationId xmlns:a16="http://schemas.microsoft.com/office/drawing/2014/main" id="{CAD499B0-B0FC-47DF-854E-294A89829831}"/>
              </a:ext>
            </a:extLst>
          </p:cNvPr>
          <p:cNvSpPr/>
          <p:nvPr/>
        </p:nvSpPr>
        <p:spPr>
          <a:xfrm>
            <a:off x="3779838" y="3551881"/>
            <a:ext cx="3026918" cy="1468746"/>
          </a:xfrm>
          <a:prstGeom prst="roundRect">
            <a:avLst/>
          </a:prstGeom>
          <a:solidFill>
            <a:srgbClr val="CBFC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5C7EA11-C40E-4F9B-AE77-9C1BEF1B2F0F}"/>
              </a:ext>
            </a:extLst>
          </p:cNvPr>
          <p:cNvSpPr txBox="1"/>
          <p:nvPr/>
        </p:nvSpPr>
        <p:spPr>
          <a:xfrm>
            <a:off x="555199" y="9804770"/>
            <a:ext cx="3245793" cy="369332"/>
          </a:xfrm>
          <a:prstGeom prst="rect">
            <a:avLst/>
          </a:prstGeom>
          <a:noFill/>
        </p:spPr>
        <p:txBody>
          <a:bodyPr wrap="square" rtlCol="0">
            <a:spAutoFit/>
          </a:bodyPr>
          <a:lstStyle/>
          <a:p>
            <a:r>
              <a:rPr kumimoji="1" lang="ja-JP" altLang="en-US" b="1" u="sng" dirty="0"/>
              <a:t>お問合せ・予約フォーム</a:t>
            </a:r>
            <a:endParaRPr kumimoji="1" lang="ja-JP" altLang="en-US" dirty="0"/>
          </a:p>
        </p:txBody>
      </p:sp>
      <p:sp>
        <p:nvSpPr>
          <p:cNvPr id="29" name="四角形: 角を丸くする 28">
            <a:extLst>
              <a:ext uri="{FF2B5EF4-FFF2-40B4-BE49-F238E27FC236}">
                <a16:creationId xmlns:a16="http://schemas.microsoft.com/office/drawing/2014/main" id="{0F07ECD9-682E-4431-93AC-339C212441C5}"/>
              </a:ext>
            </a:extLst>
          </p:cNvPr>
          <p:cNvSpPr/>
          <p:nvPr/>
        </p:nvSpPr>
        <p:spPr>
          <a:xfrm>
            <a:off x="3844151" y="5091402"/>
            <a:ext cx="2962605" cy="1448933"/>
          </a:xfrm>
          <a:prstGeom prst="roundRect">
            <a:avLst/>
          </a:prstGeom>
          <a:solidFill>
            <a:srgbClr val="CBFC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296D690B-8D52-49CF-ADD6-3B4AB2D4893E}"/>
              </a:ext>
            </a:extLst>
          </p:cNvPr>
          <p:cNvSpPr/>
          <p:nvPr/>
        </p:nvSpPr>
        <p:spPr>
          <a:xfrm>
            <a:off x="688607" y="5044655"/>
            <a:ext cx="2854524" cy="1512856"/>
          </a:xfrm>
          <a:prstGeom prst="roundRect">
            <a:avLst/>
          </a:prstGeom>
          <a:solidFill>
            <a:srgbClr val="CBFC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A4ED3731-A0F0-47E8-97E4-52BB0A3CDE9F}"/>
              </a:ext>
            </a:extLst>
          </p:cNvPr>
          <p:cNvSpPr txBox="1"/>
          <p:nvPr/>
        </p:nvSpPr>
        <p:spPr>
          <a:xfrm>
            <a:off x="3900427" y="3607582"/>
            <a:ext cx="2836821" cy="1408078"/>
          </a:xfrm>
          <a:prstGeom prst="rect">
            <a:avLst/>
          </a:prstGeom>
          <a:noFill/>
          <a:ln>
            <a:noFill/>
          </a:ln>
        </p:spPr>
        <p:txBody>
          <a:bodyPr wrap="square" rtlCol="0">
            <a:spAutoFit/>
          </a:bodyPr>
          <a:lstStyle/>
          <a:p>
            <a:pPr algn="ctr"/>
            <a:r>
              <a:rPr kumimoji="1" lang="ja-JP" altLang="en-US" sz="1400" b="1" dirty="0"/>
              <a:t>～発育発達の遅れや</a:t>
            </a:r>
            <a:endParaRPr kumimoji="1" lang="en-US" altLang="ja-JP" sz="1400" b="1" dirty="0"/>
          </a:p>
          <a:p>
            <a:pPr algn="ctr"/>
            <a:r>
              <a:rPr kumimoji="1" lang="ja-JP" altLang="en-US" sz="1400" b="1" dirty="0"/>
              <a:t>グレーゾーンが気になる～</a:t>
            </a:r>
            <a:endParaRPr kumimoji="1" lang="en-US" altLang="ja-JP" sz="1400" b="1" dirty="0"/>
          </a:p>
          <a:p>
            <a:pPr algn="ctr"/>
            <a:endParaRPr kumimoji="1" lang="en-US" altLang="ja-JP" sz="1400" b="1" dirty="0"/>
          </a:p>
          <a:p>
            <a:r>
              <a:rPr kumimoji="1" lang="ja-JP" altLang="en-US" sz="1050" b="1" dirty="0"/>
              <a:t>・不安を軽減</a:t>
            </a:r>
            <a:endParaRPr kumimoji="1" lang="en-US" altLang="ja-JP" sz="1050" b="1" dirty="0"/>
          </a:p>
          <a:p>
            <a:r>
              <a:rPr kumimoji="1" lang="ja-JP" altLang="en-US" sz="1050" b="1" dirty="0"/>
              <a:t>・たった今から親ができる事</a:t>
            </a:r>
            <a:br>
              <a:rPr kumimoji="1" lang="en-US" altLang="ja-JP" sz="1050" b="1" dirty="0"/>
            </a:br>
            <a:endParaRPr kumimoji="1" lang="en-US" altLang="ja-JP" sz="1050" b="1" dirty="0"/>
          </a:p>
          <a:p>
            <a:pPr algn="ctr"/>
            <a:r>
              <a:rPr kumimoji="1" lang="en-US" altLang="ja-JP" sz="1200" b="1" dirty="0"/>
              <a:t>2</a:t>
            </a:r>
            <a:r>
              <a:rPr kumimoji="1" lang="ja-JP" altLang="en-US" sz="1200" b="1" dirty="0"/>
              <a:t>月</a:t>
            </a:r>
            <a:r>
              <a:rPr kumimoji="1" lang="en-US" altLang="ja-JP" sz="1200" b="1" dirty="0"/>
              <a:t>20</a:t>
            </a:r>
            <a:r>
              <a:rPr kumimoji="1" lang="ja-JP" altLang="en-US" sz="1200" b="1" dirty="0"/>
              <a:t>日（木</a:t>
            </a:r>
            <a:r>
              <a:rPr kumimoji="1" lang="ja-JP" altLang="en-US" sz="1050" b="1" dirty="0"/>
              <a:t>）</a:t>
            </a:r>
            <a:endParaRPr kumimoji="1" lang="en-US" altLang="ja-JP" sz="1050" b="1" dirty="0"/>
          </a:p>
        </p:txBody>
      </p:sp>
      <p:sp>
        <p:nvSpPr>
          <p:cNvPr id="34" name="テキスト ボックス 33">
            <a:extLst>
              <a:ext uri="{FF2B5EF4-FFF2-40B4-BE49-F238E27FC236}">
                <a16:creationId xmlns:a16="http://schemas.microsoft.com/office/drawing/2014/main" id="{8122E51A-9250-4511-A1CF-AC1FA061CB32}"/>
              </a:ext>
            </a:extLst>
          </p:cNvPr>
          <p:cNvSpPr txBox="1"/>
          <p:nvPr/>
        </p:nvSpPr>
        <p:spPr>
          <a:xfrm>
            <a:off x="709518" y="5102368"/>
            <a:ext cx="2854524" cy="1608133"/>
          </a:xfrm>
          <a:prstGeom prst="rect">
            <a:avLst/>
          </a:prstGeom>
          <a:noFill/>
          <a:ln>
            <a:noFill/>
          </a:ln>
        </p:spPr>
        <p:txBody>
          <a:bodyPr wrap="square" rtlCol="0">
            <a:spAutoFit/>
          </a:bodyPr>
          <a:lstStyle/>
          <a:p>
            <a:pPr algn="ctr"/>
            <a:r>
              <a:rPr kumimoji="1" lang="ja-JP" altLang="en-US" sz="1400" b="1" dirty="0"/>
              <a:t>～家庭学習ができる子に～</a:t>
            </a:r>
            <a:endParaRPr kumimoji="1" lang="en-US" altLang="ja-JP" sz="1400" b="1" dirty="0"/>
          </a:p>
          <a:p>
            <a:br>
              <a:rPr kumimoji="1" lang="en-US" altLang="ja-JP" sz="1100" b="1" dirty="0"/>
            </a:br>
            <a:r>
              <a:rPr kumimoji="1" lang="ja-JP" altLang="en-US" sz="1100" b="1" dirty="0"/>
              <a:t>・</a:t>
            </a:r>
            <a:r>
              <a:rPr kumimoji="1" lang="ja-JP" altLang="en-US" sz="1050" b="1" dirty="0"/>
              <a:t>勉強をしなさいと言わずにすむ子育て</a:t>
            </a:r>
            <a:br>
              <a:rPr kumimoji="1" lang="en-US" altLang="ja-JP" sz="1050" b="1" dirty="0"/>
            </a:br>
            <a:r>
              <a:rPr kumimoji="1" lang="ja-JP" altLang="en-US" sz="1050" b="1" dirty="0"/>
              <a:t>・自学ができる子にするためには・・・</a:t>
            </a:r>
            <a:br>
              <a:rPr kumimoji="1" lang="en-US" altLang="ja-JP" sz="1050" b="1" dirty="0"/>
            </a:br>
            <a:endParaRPr kumimoji="1" lang="en-US" altLang="ja-JP" sz="1100" b="1" dirty="0"/>
          </a:p>
          <a:p>
            <a:pPr algn="ctr"/>
            <a:r>
              <a:rPr kumimoji="1" lang="en-US" altLang="ja-JP" sz="1200" b="1" dirty="0"/>
              <a:t>3</a:t>
            </a:r>
            <a:r>
              <a:rPr kumimoji="1" lang="ja-JP" altLang="en-US" sz="1200" b="1" dirty="0"/>
              <a:t>月</a:t>
            </a:r>
            <a:r>
              <a:rPr kumimoji="1" lang="en-US" altLang="ja-JP" sz="1200" b="1" dirty="0"/>
              <a:t>5</a:t>
            </a:r>
            <a:r>
              <a:rPr kumimoji="1" lang="ja-JP" altLang="en-US" sz="1200" b="1" dirty="0"/>
              <a:t>日（木</a:t>
            </a:r>
            <a:r>
              <a:rPr kumimoji="1" lang="ja-JP" altLang="en-US" sz="1050" b="1" dirty="0"/>
              <a:t>）</a:t>
            </a:r>
            <a:br>
              <a:rPr kumimoji="1" lang="en-US" altLang="ja-JP" sz="900" b="1" dirty="0"/>
            </a:br>
            <a:endParaRPr kumimoji="1" lang="en-US" altLang="ja-JP" sz="900" b="1" dirty="0"/>
          </a:p>
          <a:p>
            <a:pPr algn="ctr"/>
            <a:endParaRPr kumimoji="1" lang="en-US" altLang="ja-JP" sz="900" b="1" dirty="0"/>
          </a:p>
          <a:p>
            <a:pPr algn="ctr"/>
            <a:endParaRPr kumimoji="1" lang="en-US" altLang="ja-JP" sz="900" dirty="0"/>
          </a:p>
        </p:txBody>
      </p:sp>
      <p:sp>
        <p:nvSpPr>
          <p:cNvPr id="35" name="テキスト ボックス 34">
            <a:extLst>
              <a:ext uri="{FF2B5EF4-FFF2-40B4-BE49-F238E27FC236}">
                <a16:creationId xmlns:a16="http://schemas.microsoft.com/office/drawing/2014/main" id="{94BAC985-D94C-4CEB-B27C-0D3EBFD31F03}"/>
              </a:ext>
            </a:extLst>
          </p:cNvPr>
          <p:cNvSpPr txBox="1"/>
          <p:nvPr/>
        </p:nvSpPr>
        <p:spPr>
          <a:xfrm>
            <a:off x="3900427" y="5106216"/>
            <a:ext cx="3091232" cy="1600438"/>
          </a:xfrm>
          <a:prstGeom prst="rect">
            <a:avLst/>
          </a:prstGeom>
          <a:noFill/>
          <a:ln>
            <a:noFill/>
          </a:ln>
        </p:spPr>
        <p:txBody>
          <a:bodyPr wrap="square" rtlCol="0">
            <a:spAutoFit/>
          </a:bodyPr>
          <a:lstStyle/>
          <a:p>
            <a:pPr algn="ctr"/>
            <a:r>
              <a:rPr kumimoji="1" lang="ja-JP" altLang="en-US" sz="1400" b="1" dirty="0"/>
              <a:t>～スポーツを頑張る我が子に</a:t>
            </a:r>
            <a:endParaRPr kumimoji="1" lang="en-US" altLang="ja-JP" sz="1400" b="1" dirty="0"/>
          </a:p>
          <a:p>
            <a:pPr algn="ctr"/>
            <a:r>
              <a:rPr kumimoji="1" lang="ja-JP" altLang="en-US" sz="1400" b="1" dirty="0"/>
              <a:t>親が出来る事～</a:t>
            </a:r>
            <a:endParaRPr kumimoji="1" lang="en-US" altLang="ja-JP" sz="1400" b="1" dirty="0"/>
          </a:p>
          <a:p>
            <a:pPr algn="ctr"/>
            <a:endParaRPr kumimoji="1" lang="en-US" altLang="ja-JP" sz="1400" b="1" dirty="0"/>
          </a:p>
          <a:p>
            <a:r>
              <a:rPr kumimoji="1" lang="ja-JP" altLang="en-US" sz="1050" b="1" dirty="0"/>
              <a:t>・緊張</a:t>
            </a:r>
            <a:r>
              <a:rPr kumimoji="1" lang="en-US" altLang="ja-JP" sz="1050" b="1" dirty="0"/>
              <a:t>/</a:t>
            </a:r>
            <a:r>
              <a:rPr kumimoji="1" lang="ja-JP" altLang="en-US" sz="1050" b="1" dirty="0"/>
              <a:t>ストレスを克服できるための一歩</a:t>
            </a:r>
            <a:br>
              <a:rPr kumimoji="1" lang="en-US" altLang="ja-JP" sz="1050" b="1" dirty="0"/>
            </a:br>
            <a:r>
              <a:rPr kumimoji="1" lang="ja-JP" altLang="en-US" sz="1050" b="1" dirty="0"/>
              <a:t>・大好きを形に伸ばせる話</a:t>
            </a:r>
            <a:endParaRPr kumimoji="1" lang="en-US" altLang="ja-JP" sz="1050" b="1" dirty="0"/>
          </a:p>
          <a:p>
            <a:endParaRPr kumimoji="1" lang="en-US" altLang="ja-JP" sz="1200" b="1" dirty="0"/>
          </a:p>
          <a:p>
            <a:pPr algn="ctr"/>
            <a:r>
              <a:rPr kumimoji="1" lang="en-US" altLang="ja-JP" sz="1050" b="1" dirty="0"/>
              <a:t>3</a:t>
            </a:r>
            <a:r>
              <a:rPr kumimoji="1" lang="ja-JP" altLang="en-US" sz="1050" b="1" dirty="0"/>
              <a:t>月</a:t>
            </a:r>
            <a:r>
              <a:rPr kumimoji="1" lang="en-US" altLang="ja-JP" sz="1050" b="1" dirty="0"/>
              <a:t>19</a:t>
            </a:r>
            <a:r>
              <a:rPr kumimoji="1" lang="ja-JP" altLang="en-US" sz="1050" b="1" dirty="0"/>
              <a:t>日（木）</a:t>
            </a:r>
            <a:br>
              <a:rPr kumimoji="1" lang="en-US" altLang="ja-JP" sz="1050" b="1" dirty="0"/>
            </a:br>
            <a:r>
              <a:rPr kumimoji="1" lang="ja-JP" altLang="en-US" sz="900" b="1" dirty="0"/>
              <a:t>　</a:t>
            </a:r>
            <a:endParaRPr kumimoji="1" lang="en-US" altLang="ja-JP" sz="900" dirty="0"/>
          </a:p>
        </p:txBody>
      </p:sp>
      <p:sp>
        <p:nvSpPr>
          <p:cNvPr id="20" name="テキスト ボックス 19">
            <a:extLst>
              <a:ext uri="{FF2B5EF4-FFF2-40B4-BE49-F238E27FC236}">
                <a16:creationId xmlns:a16="http://schemas.microsoft.com/office/drawing/2014/main" id="{4A6ACC20-D945-4DF4-B545-0FF37EA0B7BB}"/>
              </a:ext>
            </a:extLst>
          </p:cNvPr>
          <p:cNvSpPr txBox="1"/>
          <p:nvPr/>
        </p:nvSpPr>
        <p:spPr>
          <a:xfrm>
            <a:off x="1104110" y="1397127"/>
            <a:ext cx="5925340" cy="461665"/>
          </a:xfrm>
          <a:prstGeom prst="rect">
            <a:avLst/>
          </a:prstGeom>
          <a:noFill/>
        </p:spPr>
        <p:txBody>
          <a:bodyPr wrap="none" rtlCol="0">
            <a:spAutoFit/>
          </a:bodyPr>
          <a:lstStyle/>
          <a:p>
            <a:r>
              <a:rPr kumimoji="1" lang="ja-JP" altLang="en-US" sz="2400" b="1" dirty="0">
                <a:solidFill>
                  <a:srgbClr val="FF0066"/>
                </a:solidFill>
              </a:rPr>
              <a:t>かなえ先生の</a:t>
            </a:r>
            <a:r>
              <a:rPr kumimoji="1" lang="en-US" altLang="ja-JP" sz="2400" b="1" dirty="0">
                <a:solidFill>
                  <a:srgbClr val="FF0066"/>
                </a:solidFill>
              </a:rPr>
              <a:t>ZOOM</a:t>
            </a:r>
            <a:r>
              <a:rPr kumimoji="1" lang="ja-JP" altLang="en-US" sz="2400" b="1" dirty="0">
                <a:solidFill>
                  <a:srgbClr val="FF0066"/>
                </a:solidFill>
              </a:rPr>
              <a:t>による遠隔</a:t>
            </a:r>
            <a:r>
              <a:rPr kumimoji="1" lang="en-US" altLang="ja-JP" sz="2400" b="1" dirty="0">
                <a:solidFill>
                  <a:srgbClr val="FF0066"/>
                </a:solidFill>
              </a:rPr>
              <a:t>WEB</a:t>
            </a:r>
            <a:r>
              <a:rPr kumimoji="1" lang="ja-JP" altLang="en-US" sz="2400" b="1" dirty="0">
                <a:solidFill>
                  <a:srgbClr val="FF0066"/>
                </a:solidFill>
              </a:rPr>
              <a:t>講座！</a:t>
            </a:r>
          </a:p>
        </p:txBody>
      </p:sp>
      <p:sp>
        <p:nvSpPr>
          <p:cNvPr id="37" name="テキスト ボックス 36">
            <a:extLst>
              <a:ext uri="{FF2B5EF4-FFF2-40B4-BE49-F238E27FC236}">
                <a16:creationId xmlns:a16="http://schemas.microsoft.com/office/drawing/2014/main" id="{B02874C6-2A63-4E9A-A4D0-ACEB6FDA8A55}"/>
              </a:ext>
            </a:extLst>
          </p:cNvPr>
          <p:cNvSpPr txBox="1"/>
          <p:nvPr/>
        </p:nvSpPr>
        <p:spPr>
          <a:xfrm>
            <a:off x="4341554" y="9850936"/>
            <a:ext cx="3605479" cy="646331"/>
          </a:xfrm>
          <a:prstGeom prst="rect">
            <a:avLst/>
          </a:prstGeom>
          <a:noFill/>
        </p:spPr>
        <p:txBody>
          <a:bodyPr wrap="square" rtlCol="0">
            <a:spAutoFit/>
          </a:bodyPr>
          <a:lstStyle/>
          <a:p>
            <a:r>
              <a:rPr kumimoji="1" lang="en-US" altLang="ja-JP" dirty="0"/>
              <a:t>Mail</a:t>
            </a:r>
            <a:r>
              <a:rPr kumimoji="1" lang="ja-JP" altLang="en-US" dirty="0"/>
              <a:t>：</a:t>
            </a:r>
            <a:r>
              <a:rPr kumimoji="1" lang="en-US" altLang="ja-JP" dirty="0"/>
              <a:t>physipa@gmail.com</a:t>
            </a:r>
            <a:br>
              <a:rPr kumimoji="1" lang="en-US" altLang="ja-JP" dirty="0"/>
            </a:br>
            <a:r>
              <a:rPr kumimoji="1" lang="en-US" altLang="ja-JP" dirty="0"/>
              <a:t>HP</a:t>
            </a:r>
            <a:r>
              <a:rPr kumimoji="1" lang="ja-JP" altLang="en-US" dirty="0"/>
              <a:t>　：</a:t>
            </a:r>
            <a:r>
              <a:rPr kumimoji="1" lang="en-US" altLang="ja-JP" dirty="0"/>
              <a:t>http:// physipa.com</a:t>
            </a:r>
            <a:endParaRPr kumimoji="1" lang="ja-JP" altLang="en-US" dirty="0"/>
          </a:p>
        </p:txBody>
      </p:sp>
      <p:sp>
        <p:nvSpPr>
          <p:cNvPr id="38" name="テキスト ボックス 37">
            <a:extLst>
              <a:ext uri="{FF2B5EF4-FFF2-40B4-BE49-F238E27FC236}">
                <a16:creationId xmlns:a16="http://schemas.microsoft.com/office/drawing/2014/main" id="{FF560F6E-9E49-4B20-BA5B-F3E5A310DFA7}"/>
              </a:ext>
            </a:extLst>
          </p:cNvPr>
          <p:cNvSpPr txBox="1"/>
          <p:nvPr/>
        </p:nvSpPr>
        <p:spPr>
          <a:xfrm>
            <a:off x="688606" y="1917183"/>
            <a:ext cx="6702347" cy="646331"/>
          </a:xfrm>
          <a:prstGeom prst="rect">
            <a:avLst/>
          </a:prstGeom>
          <a:noFill/>
        </p:spPr>
        <p:txBody>
          <a:bodyPr wrap="square" rtlCol="0">
            <a:spAutoFit/>
          </a:bodyPr>
          <a:lstStyle/>
          <a:p>
            <a:r>
              <a:rPr kumimoji="1" lang="ja-JP" altLang="en-US" sz="1400" dirty="0">
                <a:solidFill>
                  <a:srgbClr val="FF0066"/>
                </a:solidFill>
              </a:rPr>
              <a:t>●　</a:t>
            </a:r>
            <a:r>
              <a:rPr kumimoji="1" lang="ja-JP" altLang="en-US" dirty="0"/>
              <a:t>ご自宅から・職場からご都合に合わせてご参加可能です！</a:t>
            </a:r>
            <a:br>
              <a:rPr kumimoji="1" lang="en-US" altLang="ja-JP" dirty="0"/>
            </a:br>
            <a:r>
              <a:rPr kumimoji="1" lang="ja-JP" altLang="en-US" sz="1400" dirty="0">
                <a:solidFill>
                  <a:srgbClr val="FF0066"/>
                </a:solidFill>
              </a:rPr>
              <a:t>●　</a:t>
            </a:r>
            <a:r>
              <a:rPr kumimoji="1" lang="en-US" altLang="ja-JP" dirty="0"/>
              <a:t>ZOOM</a:t>
            </a:r>
            <a:r>
              <a:rPr kumimoji="1" lang="ja-JP" altLang="en-US" dirty="0"/>
              <a:t>アプリから簡単に参加出来ます！</a:t>
            </a:r>
          </a:p>
        </p:txBody>
      </p:sp>
      <p:sp>
        <p:nvSpPr>
          <p:cNvPr id="39" name="テキスト ボックス 38">
            <a:extLst>
              <a:ext uri="{FF2B5EF4-FFF2-40B4-BE49-F238E27FC236}">
                <a16:creationId xmlns:a16="http://schemas.microsoft.com/office/drawing/2014/main" id="{B031CF7E-C2A2-4D5A-827A-21AF09ACB382}"/>
              </a:ext>
            </a:extLst>
          </p:cNvPr>
          <p:cNvSpPr txBox="1"/>
          <p:nvPr/>
        </p:nvSpPr>
        <p:spPr>
          <a:xfrm>
            <a:off x="1144324" y="7665644"/>
            <a:ext cx="5257663" cy="415498"/>
          </a:xfrm>
          <a:prstGeom prst="rect">
            <a:avLst/>
          </a:prstGeom>
          <a:solidFill>
            <a:srgbClr val="FF0066"/>
          </a:solidFill>
        </p:spPr>
        <p:txBody>
          <a:bodyPr wrap="square" rtlCol="0">
            <a:spAutoFit/>
          </a:bodyPr>
          <a:lstStyle/>
          <a:p>
            <a:r>
              <a:rPr kumimoji="1" lang="ja-JP" altLang="en-US" sz="1050" dirty="0">
                <a:solidFill>
                  <a:schemeClr val="bg1"/>
                </a:solidFill>
              </a:rPr>
              <a:t>かなえ先生が各回のテーマに沿って悩みの解決法や楽しく穏やかに過ごすコツをお話しします。途中参加・退出も可能です。</a:t>
            </a:r>
            <a:endParaRPr kumimoji="1" lang="en-US" altLang="ja-JP" sz="1050" dirty="0">
              <a:solidFill>
                <a:schemeClr val="bg1"/>
              </a:solidFill>
            </a:endParaRPr>
          </a:p>
        </p:txBody>
      </p:sp>
      <p:pic>
        <p:nvPicPr>
          <p:cNvPr id="40" name="図 39">
            <a:extLst>
              <a:ext uri="{FF2B5EF4-FFF2-40B4-BE49-F238E27FC236}">
                <a16:creationId xmlns:a16="http://schemas.microsoft.com/office/drawing/2014/main" id="{C45DF5F6-5422-4019-A67A-3417590ABD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8021" y="2742308"/>
            <a:ext cx="1021429" cy="766072"/>
          </a:xfrm>
          <a:prstGeom prst="rect">
            <a:avLst/>
          </a:prstGeom>
          <a:effectLst>
            <a:softEdge rad="127000"/>
          </a:effectLst>
        </p:spPr>
      </p:pic>
      <p:sp>
        <p:nvSpPr>
          <p:cNvPr id="2" name="正方形/長方形 1">
            <a:extLst>
              <a:ext uri="{FF2B5EF4-FFF2-40B4-BE49-F238E27FC236}">
                <a16:creationId xmlns:a16="http://schemas.microsoft.com/office/drawing/2014/main" id="{A4F49862-8DF7-4586-8BCA-F66E00F000B0}"/>
              </a:ext>
            </a:extLst>
          </p:cNvPr>
          <p:cNvSpPr/>
          <p:nvPr/>
        </p:nvSpPr>
        <p:spPr>
          <a:xfrm>
            <a:off x="1868388" y="2925008"/>
            <a:ext cx="3988069" cy="369332"/>
          </a:xfrm>
          <a:prstGeom prst="rect">
            <a:avLst/>
          </a:prstGeom>
          <a:solidFill>
            <a:srgbClr val="FF0066"/>
          </a:solidFill>
        </p:spPr>
        <p:txBody>
          <a:bodyPr wrap="square">
            <a:spAutoFit/>
          </a:bodyPr>
          <a:lstStyle/>
          <a:p>
            <a:pPr algn="ctr"/>
            <a:r>
              <a:rPr kumimoji="1" lang="ja-JP" altLang="en-US" b="1" dirty="0">
                <a:solidFill>
                  <a:schemeClr val="bg1"/>
                </a:solidFill>
              </a:rPr>
              <a:t>気になるテーマ別で問題解決！</a:t>
            </a:r>
            <a:endParaRPr lang="ja-JP" altLang="en-US" dirty="0">
              <a:solidFill>
                <a:schemeClr val="bg1"/>
              </a:solidFill>
            </a:endParaRPr>
          </a:p>
        </p:txBody>
      </p:sp>
      <p:pic>
        <p:nvPicPr>
          <p:cNvPr id="6" name="図 5" descr="ブラック, ホワイト, 記号 が含まれている画像&#10;&#10;自動的に生成された説明">
            <a:extLst>
              <a:ext uri="{FF2B5EF4-FFF2-40B4-BE49-F238E27FC236}">
                <a16:creationId xmlns:a16="http://schemas.microsoft.com/office/drawing/2014/main" id="{859D48B5-2D74-47DB-978B-CC4AAB908B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952" y="9824692"/>
            <a:ext cx="695833" cy="684332"/>
          </a:xfrm>
          <a:prstGeom prst="rect">
            <a:avLst/>
          </a:prstGeom>
        </p:spPr>
      </p:pic>
      <p:pic>
        <p:nvPicPr>
          <p:cNvPr id="14" name="図 13" descr="食品 が含まれている画像&#10;&#10;自動的に生成された説明">
            <a:extLst>
              <a:ext uri="{FF2B5EF4-FFF2-40B4-BE49-F238E27FC236}">
                <a16:creationId xmlns:a16="http://schemas.microsoft.com/office/drawing/2014/main" id="{FD69FEF7-FFDA-4B28-AA91-1D548B176618}"/>
              </a:ext>
            </a:extLst>
          </p:cNvPr>
          <p:cNvPicPr>
            <a:picLocks noChangeAspect="1"/>
          </p:cNvPicPr>
          <p:nvPr/>
        </p:nvPicPr>
        <p:blipFill rotWithShape="1">
          <a:blip r:embed="rId4">
            <a:extLst>
              <a:ext uri="{28A0092B-C50C-407E-A947-70E740481C1C}">
                <a14:useLocalDpi xmlns:a14="http://schemas.microsoft.com/office/drawing/2010/main" val="0"/>
              </a:ext>
            </a:extLst>
          </a:blip>
          <a:srcRect l="1301" t="21550" r="1807" b="23474"/>
          <a:stretch/>
        </p:blipFill>
        <p:spPr>
          <a:xfrm>
            <a:off x="5978074" y="8455482"/>
            <a:ext cx="1027411" cy="1036345"/>
          </a:xfrm>
          <a:prstGeom prst="rect">
            <a:avLst/>
          </a:prstGeom>
        </p:spPr>
      </p:pic>
      <p:sp>
        <p:nvSpPr>
          <p:cNvPr id="31" name="テキスト ボックス 30">
            <a:extLst>
              <a:ext uri="{FF2B5EF4-FFF2-40B4-BE49-F238E27FC236}">
                <a16:creationId xmlns:a16="http://schemas.microsoft.com/office/drawing/2014/main" id="{E8D40C4B-E5E6-4A94-9C57-BED60B49DBDE}"/>
              </a:ext>
            </a:extLst>
          </p:cNvPr>
          <p:cNvSpPr txBox="1"/>
          <p:nvPr/>
        </p:nvSpPr>
        <p:spPr>
          <a:xfrm>
            <a:off x="909564" y="8306809"/>
            <a:ext cx="2930568"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400" b="1" dirty="0">
                <a:solidFill>
                  <a:schemeClr val="tx1"/>
                </a:solidFill>
              </a:rPr>
              <a:t>＊＊夢をかなえるママの会＊＊</a:t>
            </a:r>
            <a:endParaRPr kumimoji="1" lang="en-US" altLang="ja-JP" sz="1400" b="1" dirty="0">
              <a:solidFill>
                <a:schemeClr val="tx1"/>
              </a:solidFill>
            </a:endParaRPr>
          </a:p>
        </p:txBody>
      </p:sp>
      <p:pic>
        <p:nvPicPr>
          <p:cNvPr id="18" name="図 17" descr="ピンクの花&#10;&#10;自動的に生成された説明">
            <a:extLst>
              <a:ext uri="{FF2B5EF4-FFF2-40B4-BE49-F238E27FC236}">
                <a16:creationId xmlns:a16="http://schemas.microsoft.com/office/drawing/2014/main" id="{DFF99AB3-D1F4-4264-8DD1-E0BF6924C0D6}"/>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a:off x="3045468" y="1284388"/>
            <a:ext cx="1855746" cy="1730047"/>
          </a:xfrm>
          <a:prstGeom prst="rect">
            <a:avLst/>
          </a:prstGeom>
        </p:spPr>
      </p:pic>
      <p:sp>
        <p:nvSpPr>
          <p:cNvPr id="27" name="正方形/長方形 26">
            <a:extLst>
              <a:ext uri="{FF2B5EF4-FFF2-40B4-BE49-F238E27FC236}">
                <a16:creationId xmlns:a16="http://schemas.microsoft.com/office/drawing/2014/main" id="{84AB906B-D899-4660-85F2-A452BCD59DC7}"/>
              </a:ext>
            </a:extLst>
          </p:cNvPr>
          <p:cNvSpPr/>
          <p:nvPr/>
        </p:nvSpPr>
        <p:spPr>
          <a:xfrm>
            <a:off x="736781" y="10159442"/>
            <a:ext cx="3778250" cy="261610"/>
          </a:xfrm>
          <a:prstGeom prst="rect">
            <a:avLst/>
          </a:prstGeom>
        </p:spPr>
        <p:txBody>
          <a:bodyPr>
            <a:spAutoFit/>
          </a:bodyPr>
          <a:lstStyle/>
          <a:p>
            <a:r>
              <a:rPr lang="en-US" altLang="ja-JP" sz="1100" dirty="0"/>
              <a:t>https://ws.formzu.net/dist/S95154420/</a:t>
            </a:r>
            <a:endParaRPr lang="ja-JP" altLang="en-US" sz="1100" dirty="0"/>
          </a:p>
        </p:txBody>
      </p:sp>
      <p:sp>
        <p:nvSpPr>
          <p:cNvPr id="41" name="テキスト ボックス 40">
            <a:extLst>
              <a:ext uri="{FF2B5EF4-FFF2-40B4-BE49-F238E27FC236}">
                <a16:creationId xmlns:a16="http://schemas.microsoft.com/office/drawing/2014/main" id="{EB3DDFE8-DA3C-4A98-8416-DE6B8EAA9269}"/>
              </a:ext>
            </a:extLst>
          </p:cNvPr>
          <p:cNvSpPr txBox="1"/>
          <p:nvPr/>
        </p:nvSpPr>
        <p:spPr>
          <a:xfrm>
            <a:off x="4833836" y="8541211"/>
            <a:ext cx="2045242" cy="415498"/>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050" dirty="0">
                <a:solidFill>
                  <a:schemeClr val="tx1"/>
                </a:solidFill>
              </a:rPr>
              <a:t>カラーセラピーで</a:t>
            </a:r>
            <a:br>
              <a:rPr kumimoji="1" lang="en-US" altLang="ja-JP" sz="1050" dirty="0">
                <a:solidFill>
                  <a:schemeClr val="tx1"/>
                </a:solidFill>
              </a:rPr>
            </a:br>
            <a:r>
              <a:rPr kumimoji="1" lang="ja-JP" altLang="en-US" sz="1050" dirty="0">
                <a:solidFill>
                  <a:srgbClr val="FF3399"/>
                </a:solidFill>
              </a:rPr>
              <a:t>楽</a:t>
            </a:r>
            <a:r>
              <a:rPr kumimoji="1" lang="en-US" altLang="ja-JP" sz="1050" dirty="0">
                <a:solidFill>
                  <a:schemeClr val="tx1"/>
                </a:solidFill>
              </a:rPr>
              <a:t>×</a:t>
            </a:r>
            <a:r>
              <a:rPr kumimoji="1" lang="ja-JP" altLang="en-US" sz="1050" dirty="0">
                <a:solidFill>
                  <a:srgbClr val="FF3399"/>
                </a:solidFill>
              </a:rPr>
              <a:t>楽</a:t>
            </a:r>
            <a:r>
              <a:rPr kumimoji="1" lang="ja-JP" altLang="en-US" sz="1050" dirty="0">
                <a:solidFill>
                  <a:schemeClr val="tx1"/>
                </a:solidFill>
              </a:rPr>
              <a:t>子育て</a:t>
            </a:r>
            <a:endParaRPr kumimoji="1" lang="en-US" altLang="ja-JP" sz="1050" dirty="0">
              <a:solidFill>
                <a:schemeClr val="tx1"/>
              </a:solidFill>
            </a:endParaRPr>
          </a:p>
        </p:txBody>
      </p:sp>
      <p:sp>
        <p:nvSpPr>
          <p:cNvPr id="51" name="テキスト ボックス 50">
            <a:extLst>
              <a:ext uri="{FF2B5EF4-FFF2-40B4-BE49-F238E27FC236}">
                <a16:creationId xmlns:a16="http://schemas.microsoft.com/office/drawing/2014/main" id="{A1DCDAEF-1557-4DE4-87DB-604C2317D0B8}"/>
              </a:ext>
            </a:extLst>
          </p:cNvPr>
          <p:cNvSpPr txBox="1"/>
          <p:nvPr/>
        </p:nvSpPr>
        <p:spPr>
          <a:xfrm>
            <a:off x="1003473" y="8574840"/>
            <a:ext cx="2823784" cy="1015663"/>
          </a:xfrm>
          <a:prstGeom prst="rect">
            <a:avLst/>
          </a:prstGeom>
          <a:noFill/>
        </p:spPr>
        <p:txBody>
          <a:bodyPr wrap="square" rtlCol="0">
            <a:spAutoFit/>
          </a:bodyPr>
          <a:lstStyle/>
          <a:p>
            <a:r>
              <a:rPr kumimoji="1" lang="ja-JP" altLang="en-US" sz="1000" dirty="0"/>
              <a:t>子育ての事。</a:t>
            </a:r>
            <a:br>
              <a:rPr kumimoji="1" lang="en-US" altLang="ja-JP" sz="1000" dirty="0"/>
            </a:br>
            <a:r>
              <a:rPr kumimoji="1" lang="ja-JP" altLang="en-US" sz="1000" dirty="0"/>
              <a:t>不登校の事。</a:t>
            </a:r>
            <a:br>
              <a:rPr kumimoji="1" lang="en-US" altLang="ja-JP" sz="1000" dirty="0"/>
            </a:br>
            <a:r>
              <a:rPr kumimoji="1" lang="ja-JP" altLang="en-US" sz="1000" dirty="0"/>
              <a:t>家族のメンタルサポートの事。</a:t>
            </a:r>
            <a:br>
              <a:rPr kumimoji="1" lang="en-US" altLang="ja-JP" sz="1000" dirty="0"/>
            </a:br>
            <a:br>
              <a:rPr kumimoji="1" lang="en-US" altLang="ja-JP" sz="1000" dirty="0"/>
            </a:br>
            <a:r>
              <a:rPr kumimoji="1" lang="ja-JP" altLang="en-US" sz="1000" dirty="0"/>
              <a:t>講演：講座・勉強会・セッション依頼はお問合せ下さい。</a:t>
            </a:r>
          </a:p>
        </p:txBody>
      </p:sp>
    </p:spTree>
    <p:extLst>
      <p:ext uri="{BB962C8B-B14F-4D97-AF65-F5344CB8AC3E}">
        <p14:creationId xmlns:p14="http://schemas.microsoft.com/office/powerpoint/2010/main" val="4678026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367</Words>
  <Application>Microsoft Office PowerPoint</Application>
  <PresentationFormat>ユーザー設定</PresentationFormat>
  <Paragraphs>36</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佳苗</dc:creator>
  <cp:lastModifiedBy>小島 佳苗</cp:lastModifiedBy>
  <cp:revision>64</cp:revision>
  <cp:lastPrinted>2020-01-31T03:23:46Z</cp:lastPrinted>
  <dcterms:created xsi:type="dcterms:W3CDTF">2019-11-28T08:44:27Z</dcterms:created>
  <dcterms:modified xsi:type="dcterms:W3CDTF">2020-01-31T03:25:28Z</dcterms:modified>
</cp:coreProperties>
</file>