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sldIdLst>
    <p:sldId id="256" r:id="rId3"/>
    <p:sldId id="257" r:id="rId4"/>
  </p:sldIdLst>
  <p:sldSz cx="7561263" cy="10693400"/>
  <p:notesSz cx="6797675" cy="9926638"/>
  <p:defaultTextStyle>
    <a:defPPr>
      <a:defRPr lang="ja-JP"/>
    </a:defPPr>
    <a:lvl1pPr marL="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097D"/>
    <a:srgbClr val="FF9933"/>
    <a:srgbClr val="FED8F7"/>
    <a:srgbClr val="7C08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>
        <p:scale>
          <a:sx n="100" d="100"/>
          <a:sy n="100" d="100"/>
        </p:scale>
        <p:origin x="954" y="-3720"/>
      </p:cViewPr>
      <p:guideLst>
        <p:guide orient="horz" pos="336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519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2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4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837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19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375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2387" y="2750086"/>
            <a:ext cx="3915841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84250" y="2750086"/>
            <a:ext cx="3915842" cy="77824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52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40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5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40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5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787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78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714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97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2837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4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92211-4E42-49E3-B075-3ECF1222EB6E}" type="datetimeFigureOut">
              <a:rPr kumimoji="1" lang="ja-JP" altLang="en-US" smtClean="0"/>
              <a:t>2016/11/30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1F917-49AD-4EE1-9C85-6FDD3999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026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hysip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08449" y="184723"/>
            <a:ext cx="1415772" cy="9361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b="1" spc="600" dirty="0">
                <a:latin typeface="ＭＳ 明朝" pitchFamily="17" charset="-128"/>
                <a:ea typeface="ＭＳ 明朝" pitchFamily="17" charset="-128"/>
              </a:rPr>
              <a:t>冬１日レッスン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6335" y="3978548"/>
            <a:ext cx="6696744" cy="1366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500"/>
              </a:lnSpc>
            </a:pPr>
            <a:r>
              <a:rPr lang="ja-JP" altLang="en-US" sz="11500" dirty="0">
                <a:solidFill>
                  <a:srgbClr val="FF9933"/>
                </a:solidFill>
                <a:latin typeface="Kunstler Script" pitchFamily="66" charset="0"/>
              </a:rPr>
              <a:t>苦手克服</a:t>
            </a:r>
            <a:endParaRPr kumimoji="1" lang="ja-JP" altLang="en-US" sz="11500" dirty="0">
              <a:solidFill>
                <a:srgbClr val="FF9933"/>
              </a:solidFill>
              <a:latin typeface="Kunstler Script" pitchFamily="66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028124" y="5543724"/>
            <a:ext cx="2629285" cy="10926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spAutoFit/>
          </a:bodyPr>
          <a:lstStyle/>
          <a:p>
            <a:pPr marL="342900" indent="-342900">
              <a:lnSpc>
                <a:spcPts val="2600"/>
              </a:lnSpc>
              <a:buFont typeface="Wingdings" pitchFamily="2" charset="2"/>
              <a:buChar char="l"/>
            </a:pPr>
            <a:r>
              <a: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１回５０分集中</a:t>
            </a:r>
            <a:br>
              <a:rPr kumimoji="1"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個別レッスン！</a:t>
            </a:r>
            <a:br>
              <a:rPr kumimoji="1"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r>
              <a: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費用：</a:t>
            </a:r>
            <a:r>
              <a:rPr kumimoji="1" lang="en-US" altLang="ja-JP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10,800</a:t>
            </a:r>
            <a:r>
              <a:rPr kumimoji="1" lang="ja-JP" altLang="en-US" sz="20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円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69081" y="6765318"/>
            <a:ext cx="256969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500"/>
              </a:lnSpc>
            </a:pPr>
            <a:r>
              <a:rPr lang="ja-JP" altLang="en-US" sz="1050" dirty="0"/>
              <a:t>日頃、運動が苦手でいやな思いをしている子どもたち、学校体育で上手にできなくて、自分に自信がない子どもたちのための、短期集中レッスンです！</a:t>
            </a:r>
            <a:endParaRPr kumimoji="1" lang="ja-JP" altLang="en-US" sz="105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2179806"/>
              </p:ext>
            </p:extLst>
          </p:nvPr>
        </p:nvGraphicFramePr>
        <p:xfrm>
          <a:off x="1075517" y="7756079"/>
          <a:ext cx="4120682" cy="3318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0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14068">
                <a:tc>
                  <a:txBody>
                    <a:bodyPr/>
                    <a:lstStyle/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800" dirty="0">
                          <a:solidFill>
                            <a:sysClr val="windowText" lastClr="000000"/>
                          </a:solidFill>
                        </a:rPr>
                        <a:t>０歳からの運動教室</a:t>
                      </a:r>
                      <a:endParaRPr kumimoji="1" lang="en-US" altLang="ja-JP" sz="800" dirty="0">
                        <a:solidFill>
                          <a:sysClr val="windowText" lastClr="000000"/>
                        </a:solidFill>
                      </a:endParaRPr>
                    </a:p>
                    <a:p>
                      <a:pPr>
                        <a:lnSpc>
                          <a:spcPts val="2700"/>
                        </a:lnSpc>
                      </a:pPr>
                      <a:r>
                        <a:rPr kumimoji="1" lang="ja-JP" altLang="en-US" sz="1600" dirty="0">
                          <a:solidFill>
                            <a:sysClr val="windowText" lastClr="000000"/>
                          </a:solidFill>
                        </a:rPr>
                        <a:t>運動から脳を育てよう！</a:t>
                      </a:r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  </a:t>
                      </a:r>
                      <a:br>
                        <a:rPr kumimoji="1" lang="en-US" altLang="ja-JP" sz="180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フィジカルパーク</a:t>
                      </a:r>
                      <a:br>
                        <a:rPr kumimoji="1" lang="en-US" altLang="ja-JP" sz="180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世田谷区北沢</a:t>
                      </a:r>
                      <a:r>
                        <a:rPr kumimoji="1" lang="en-US" altLang="ja-JP" sz="1800" dirty="0">
                          <a:solidFill>
                            <a:sysClr val="windowText" lastClr="000000"/>
                          </a:solidFill>
                        </a:rPr>
                        <a:t>3-7-1</a:t>
                      </a:r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　宇治川ビル２</a:t>
                      </a:r>
                      <a:r>
                        <a:rPr kumimoji="1" lang="en-US" altLang="ja-JP" sz="1800" dirty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br>
                        <a:rPr kumimoji="1" lang="en-US" altLang="ja-JP" sz="1800" dirty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kumimoji="1" lang="ja-JP" altLang="en-US" sz="1800" dirty="0">
                          <a:solidFill>
                            <a:sysClr val="windowText" lastClr="000000"/>
                          </a:solidFill>
                        </a:rPr>
                        <a:t>（東北沢駅前　徒歩３０秒）</a:t>
                      </a:r>
                      <a:endParaRPr kumimoji="1" lang="ja-JP" altLang="en-US" sz="2800" dirty="0">
                        <a:solidFill>
                          <a:sysClr val="windowText" lastClr="000000"/>
                        </a:solidFill>
                        <a:latin typeface="Kunstler Script" pitchFamily="66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499">
                <a:tc>
                  <a:txBody>
                    <a:bodyPr/>
                    <a:lstStyle/>
                    <a:p>
                      <a:r>
                        <a:rPr kumimoji="1" lang="ja-JP" altLang="en-US" sz="3600" b="1" baseline="0" dirty="0">
                          <a:latin typeface="Century Gothic" pitchFamily="34" charset="0"/>
                        </a:rPr>
                        <a:t>予約はこちらから→</a:t>
                      </a:r>
                      <a:endParaRPr kumimoji="1" lang="ja-JP" altLang="en-US" sz="2400" b="1" dirty="0">
                        <a:latin typeface="Century Gothic" pitchFamily="34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メイリオ" pitchFamily="50" charset="-128"/>
                          <a:ea typeface="メイリオ" pitchFamily="50" charset="-128"/>
                          <a:cs typeface="メイリオ" pitchFamily="50" charset="-128"/>
                        </a:rPr>
                        <a:t>http://physipa.com/</a:t>
                      </a:r>
                      <a:endParaRPr kumimoji="1" lang="ja-JP" altLang="en-US" sz="1600" dirty="0">
                        <a:latin typeface="メイリオ" pitchFamily="50" charset="-128"/>
                        <a:ea typeface="メイリオ" pitchFamily="50" charset="-128"/>
                        <a:cs typeface="メイリオ" pitchFamily="50" charset="-128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kumimoji="1" lang="ja-JP" altLang="en-US" b="1" dirty="0">
                        <a:latin typeface="Century Gothic" pitchFamily="34" charset="0"/>
                      </a:endParaRPr>
                    </a:p>
                  </a:txBody>
                  <a:tcPr marL="14400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正方形/長方形 11"/>
          <p:cNvSpPr/>
          <p:nvPr/>
        </p:nvSpPr>
        <p:spPr>
          <a:xfrm>
            <a:off x="0" y="0"/>
            <a:ext cx="252239" cy="10693400"/>
          </a:xfrm>
          <a:prstGeom prst="rect">
            <a:avLst/>
          </a:prstGeom>
          <a:gradFill>
            <a:gsLst>
              <a:gs pos="0">
                <a:srgbClr val="7C084D"/>
              </a:gs>
              <a:gs pos="100000">
                <a:srgbClr val="FED8F7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313" y="6989206"/>
            <a:ext cx="1836415" cy="1836415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2" t="12561" r="1650" b="8779"/>
          <a:stretch/>
        </p:blipFill>
        <p:spPr>
          <a:xfrm>
            <a:off x="5061997" y="8777615"/>
            <a:ext cx="2029358" cy="1591470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626487" y="3257863"/>
            <a:ext cx="48184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やる気を応援！きっときみにもできる！</a:t>
            </a:r>
          </a:p>
        </p:txBody>
      </p:sp>
      <p:sp>
        <p:nvSpPr>
          <p:cNvPr id="16" name="楕円 15"/>
          <p:cNvSpPr/>
          <p:nvPr/>
        </p:nvSpPr>
        <p:spPr>
          <a:xfrm>
            <a:off x="5196199" y="769632"/>
            <a:ext cx="2243880" cy="2087627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完全個別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スペースのレッスン♪</a:t>
            </a:r>
          </a:p>
        </p:txBody>
      </p:sp>
      <p:sp>
        <p:nvSpPr>
          <p:cNvPr id="17" name="楕円 16"/>
          <p:cNvSpPr/>
          <p:nvPr/>
        </p:nvSpPr>
        <p:spPr>
          <a:xfrm>
            <a:off x="1422345" y="730894"/>
            <a:ext cx="2243880" cy="208762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安心して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失敗できる時間</a:t>
            </a:r>
          </a:p>
        </p:txBody>
      </p:sp>
      <p:sp>
        <p:nvSpPr>
          <p:cNvPr id="18" name="楕円 17"/>
          <p:cNvSpPr/>
          <p:nvPr/>
        </p:nvSpPr>
        <p:spPr>
          <a:xfrm>
            <a:off x="3204567" y="710102"/>
            <a:ext cx="2243880" cy="2087627"/>
          </a:xfrm>
          <a:prstGeom prst="ellipse">
            <a:avLst/>
          </a:prstGeom>
          <a:solidFill>
            <a:srgbClr val="E709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何度でもチャレンジ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できる！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74312" y="5521215"/>
            <a:ext cx="183641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12/26</a:t>
            </a:r>
            <a:r>
              <a:rPr kumimoji="1" lang="ja-JP" altLang="en-US" dirty="0"/>
              <a:t>～</a:t>
            </a:r>
            <a:r>
              <a:rPr kumimoji="1" lang="en-US" altLang="ja-JP" dirty="0"/>
              <a:t>1/6</a:t>
            </a:r>
          </a:p>
          <a:p>
            <a:r>
              <a:rPr lang="ja-JP" altLang="en-US" dirty="0"/>
              <a:t>詳しくは裏面または</a:t>
            </a:r>
            <a:r>
              <a:rPr lang="en-US" altLang="ja-JP" dirty="0"/>
              <a:t>HP</a:t>
            </a:r>
            <a:r>
              <a:rPr lang="ja-JP" altLang="en-US" dirty="0" err="1"/>
              <a:t>にて</a:t>
            </a:r>
            <a:endParaRPr lang="en-US" altLang="ja-JP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126" y="7954163"/>
            <a:ext cx="768226" cy="87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77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79072" y="7767753"/>
            <a:ext cx="1321446" cy="29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708" tIns="49354" rIns="98708" bIns="49354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95">
                <a:latin typeface="Arial" panose="020B0604020202020204" pitchFamily="34" charset="0"/>
                <a:cs typeface="Meiryo UI" panose="020B0604030504040204" pitchFamily="50" charset="-128"/>
              </a:rPr>
              <a:t>　　　　　　　　　　</a:t>
            </a:r>
            <a:r>
              <a:rPr kumimoji="0" lang="ja-JP" altLang="ja-JP" sz="432">
                <a:latin typeface="Arial" panose="020B0604020202020204" pitchFamily="34" charset="0"/>
              </a:rPr>
              <a:t> </a:t>
            </a:r>
            <a:endParaRPr kumimoji="0" lang="ja-JP" altLang="ja-JP" sz="2267">
              <a:latin typeface="Arial" panose="020B0604020202020204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64043" y="2768856"/>
            <a:ext cx="420558" cy="29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708" tIns="49354" rIns="98708" bIns="49354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95" dirty="0">
                <a:latin typeface="Arial" panose="020B0604020202020204" pitchFamily="34" charset="0"/>
                <a:cs typeface="Meiryo UI" panose="020B0604030504040204" pitchFamily="50" charset="-128"/>
              </a:rPr>
              <a:t>　　</a:t>
            </a:r>
            <a:endParaRPr kumimoji="0" lang="ja-JP" altLang="ja-JP" sz="2267" dirty="0">
              <a:latin typeface="Arial" panose="020B0604020202020204" pitchFamily="34" charset="0"/>
            </a:endParaRPr>
          </a:p>
        </p:txBody>
      </p:sp>
      <p:pic>
        <p:nvPicPr>
          <p:cNvPr id="3080" name="図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0205" y="10009243"/>
            <a:ext cx="1907705" cy="57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図 3" descr="http://physipa.com/wp/wp-content/uploads/2013/08/map_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355" y="9002664"/>
            <a:ext cx="2416518" cy="1414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04774" y="2333236"/>
            <a:ext cx="7199417" cy="702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708" tIns="49354" rIns="98708" bIns="49354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費用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１レッスン５０分：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10,800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費用は１回分の価格です。</a:t>
            </a:r>
            <a:b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ご予約は上記期間であれば何回でもご自由にお取りできます。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1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187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通常は会員制となります。期間中は非会員様が複数受講できる期間となっております。）</a:t>
            </a:r>
            <a:endParaRPr lang="en-US" altLang="ja-JP" sz="1187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indent="195363"/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お支払いは前払いとさせていただきます。入金完了でご予約完了となります。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目標設定などがある場合は、ある程度の長期プランも必要です。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ご相談くださいませ。</a:t>
            </a:r>
            <a:b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キャンセル料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b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受講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キャンセル料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50%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・受講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日前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キャンセル料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100%</a:t>
            </a:r>
          </a:p>
          <a:p>
            <a:endParaRPr lang="ja-JP" altLang="en-US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お申込み方法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0" lang="en-US" altLang="ja-JP" sz="1511" dirty="0">
                <a:solidFill>
                  <a:srgbClr val="50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  <a:hlinkClick r:id="rId4"/>
              </a:rPr>
              <a:t>physipa@gmail.com</a:t>
            </a:r>
            <a:r>
              <a:rPr kumimoji="0" lang="ja-JP" altLang="en-US" sz="1511" dirty="0">
                <a:solidFill>
                  <a:srgbClr val="50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宛に下記</a:t>
            </a:r>
            <a:r>
              <a:rPr kumimoji="0" lang="en-US" altLang="ja-JP" sz="1511" dirty="0">
                <a:solidFill>
                  <a:srgbClr val="50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【</a:t>
            </a:r>
            <a:r>
              <a:rPr kumimoji="0" lang="ja-JP" altLang="en-US" sz="1511" dirty="0">
                <a:solidFill>
                  <a:srgbClr val="50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申込みシート</a:t>
            </a:r>
            <a:r>
              <a:rPr kumimoji="0" lang="en-US" altLang="ja-JP" sz="1511" dirty="0">
                <a:solidFill>
                  <a:srgbClr val="50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】</a:t>
            </a:r>
            <a:r>
              <a:rPr kumimoji="0" lang="ja-JP" altLang="en-US" sz="1511" dirty="0">
                <a:solidFill>
                  <a:srgbClr val="505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eiryo UI" panose="020B0604030504040204" pitchFamily="50" charset="-128"/>
              </a:rPr>
              <a:t>に記載の上、送信下さい。</a:t>
            </a:r>
            <a:endParaRPr kumimoji="0" lang="en-US" altLang="ja-JP" sz="1511" dirty="0">
              <a:solidFill>
                <a:srgbClr val="505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eiryo UI" panose="020B0604030504040204" pitchFamily="50" charset="-128"/>
            </a:endParaRPr>
          </a:p>
          <a:p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申込みシート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参加希望氏名　　②生年月日　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学年（年齢）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③電話番号（当日連絡可能な番号）　④ご住所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⑤参加希望日・時間帯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万が一希望が取れない場合もあるので、予備希望日もご記入下さい。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⑥レッスンの目的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＊発育を助ける取り組みため（具体的な症状・不安・困っている事など）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＊自信をつけたい　＊苦手克服　＊運動向上のため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など具体的にお願いします。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⑦お子様の特徴（レッスンで参考にします）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フィジカル（身体的）メンタル（精神的）また性格など</a:t>
            </a: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⑧当教室を知ったきっかけ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（具体的にお願いいたします・検索の場合は検索キーワードも）</a:t>
            </a:r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アクセス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lang="ja-JP" altLang="en-US" sz="151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42170" y="344065"/>
            <a:ext cx="2206304" cy="29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8708" tIns="49354" rIns="98708" bIns="49354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295" dirty="0">
                <a:latin typeface="Arial" panose="020B0604020202020204" pitchFamily="34" charset="0"/>
                <a:cs typeface="Meiryo UI" panose="020B0604030504040204" pitchFamily="50" charset="-128"/>
              </a:rPr>
              <a:t>　　　　　　　　　　　　　　　　　　</a:t>
            </a:r>
            <a:r>
              <a:rPr kumimoji="0" lang="ja-JP" altLang="ja-JP" sz="432" dirty="0">
                <a:latin typeface="Arial" panose="020B0604020202020204" pitchFamily="34" charset="0"/>
              </a:rPr>
              <a:t> </a:t>
            </a:r>
            <a:endParaRPr kumimoji="0" lang="ja-JP" altLang="ja-JP" sz="2267" dirty="0">
              <a:latin typeface="Arial" panose="020B0604020202020204" pitchFamily="34" charset="0"/>
            </a:endParaRPr>
          </a:p>
        </p:txBody>
      </p:sp>
      <p:graphicFrame>
        <p:nvGraphicFramePr>
          <p:cNvPr id="19" name="表 18"/>
          <p:cNvGraphicFramePr>
            <a:graphicFrameLocks noGrp="1"/>
          </p:cNvGraphicFramePr>
          <p:nvPr>
            <p:extLst/>
          </p:nvPr>
        </p:nvGraphicFramePr>
        <p:xfrm>
          <a:off x="984881" y="425089"/>
          <a:ext cx="5857205" cy="1729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53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08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50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0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08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508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446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12/20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（火）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12/21</a:t>
                      </a:r>
                      <a:br>
                        <a:rPr kumimoji="1" lang="en-US" altLang="ja-JP" sz="12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12/22</a:t>
                      </a:r>
                      <a:br>
                        <a:rPr kumimoji="1" lang="en-US" altLang="ja-JP" sz="12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（木）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12/26</a:t>
                      </a:r>
                      <a:br>
                        <a:rPr kumimoji="1" lang="en-US" altLang="ja-JP" sz="12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12/27</a:t>
                      </a:r>
                    </a:p>
                    <a:p>
                      <a:pPr algn="ctr"/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（火）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12/28</a:t>
                      </a:r>
                      <a:br>
                        <a:rPr kumimoji="1" lang="en-US" altLang="ja-JP" sz="12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1/5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1/6</a:t>
                      </a:r>
                      <a:br>
                        <a:rPr kumimoji="1" lang="en-US" altLang="ja-JP" sz="1200" dirty="0">
                          <a:latin typeface="+mn-ea"/>
                          <a:ea typeface="+mn-ea"/>
                        </a:rPr>
                      </a:b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8708" marR="98708" marT="49354" marB="49354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００～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900" dirty="0">
                          <a:latin typeface="+mn-ea"/>
                          <a:ea typeface="+mn-ea"/>
                        </a:rPr>
                        <a:t>:</a:t>
                      </a:r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５０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5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１１：１０～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１２：００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3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１３：００～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１３：５０</a:t>
                      </a:r>
                      <a:endParaRPr kumimoji="1" lang="en-US" altLang="ja-JP" sz="900" dirty="0">
                        <a:latin typeface="+mn-ea"/>
                        <a:ea typeface="+mn-ea"/>
                      </a:endParaRP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solidFill>
                            <a:schemeClr val="bg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〇</a:t>
                      </a:r>
                    </a:p>
                  </a:txBody>
                  <a:tcPr marL="98708" marR="98708" marT="49354" marB="4935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64000" y="116927"/>
            <a:ext cx="7280966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日程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　　★平日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51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　は会員様のクラスとなります。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21874" y="9002664"/>
            <a:ext cx="3160319" cy="690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ja-JP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世田谷区北沢3-7-1　宇治川ビル２F</a:t>
            </a:r>
            <a:endParaRPr lang="en-US" altLang="ja-JP" sz="1295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fontAlgn="ctr"/>
            <a:r>
              <a:rPr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lang="ja-JP" altLang="ja-JP" sz="1295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小田急線東北沢駅西口より徒歩</a:t>
            </a:r>
            <a:r>
              <a:rPr lang="en-US" altLang="ja-JP" sz="1295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ja-JP" sz="1295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秒</a:t>
            </a:r>
          </a:p>
          <a:p>
            <a:pPr fontAlgn="ctr"/>
            <a:r>
              <a:rPr lang="ja-JP" altLang="en-US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〇</a:t>
            </a:r>
            <a:r>
              <a:rPr lang="ja-JP" altLang="ja-JP" sz="1295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京王池ノ上駅より徒歩８分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15118" y="2126793"/>
            <a:ext cx="4430175" cy="324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11" dirty="0"/>
              <a:t>※</a:t>
            </a:r>
            <a:r>
              <a:rPr lang="ja-JP" altLang="en-US" sz="1511" dirty="0"/>
              <a:t>コマには限りがあります。ご予約はお早めに！</a:t>
            </a:r>
          </a:p>
        </p:txBody>
      </p:sp>
    </p:spTree>
    <p:extLst>
      <p:ext uri="{BB962C8B-B14F-4D97-AF65-F5344CB8AC3E}">
        <p14:creationId xmlns:p14="http://schemas.microsoft.com/office/powerpoint/2010/main" val="293710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939EDA-EE09-4224-82B0-6C4936D0A4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サークル部員募集チラシ</Template>
  <TotalTime>0</TotalTime>
  <Words>181</Words>
  <Application>Microsoft Office PowerPoint</Application>
  <PresentationFormat>ユーザー設定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HG丸ｺﾞｼｯｸM-PRO</vt:lpstr>
      <vt:lpstr>Kunstler Script</vt:lpstr>
      <vt:lpstr>Meiryo UI</vt:lpstr>
      <vt:lpstr>ＭＳ Ｐゴシック</vt:lpstr>
      <vt:lpstr>ＭＳ 明朝</vt:lpstr>
      <vt:lpstr>メイリオ</vt:lpstr>
      <vt:lpstr>Arial</vt:lpstr>
      <vt:lpstr>Calibri</vt:lpstr>
      <vt:lpstr>Century Gothic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2016-11-30T00:06:18Z</dcterms:created>
  <dcterms:modified xsi:type="dcterms:W3CDTF">2016-11-30T01:53:53Z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TC027761549991</vt:lpwstr>
  </property>
</Properties>
</file>